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93" r:id="rId3"/>
    <p:sldId id="303" r:id="rId4"/>
    <p:sldId id="304" r:id="rId5"/>
    <p:sldId id="294" r:id="rId6"/>
    <p:sldId id="274" r:id="rId7"/>
    <p:sldId id="300" r:id="rId8"/>
    <p:sldId id="289" r:id="rId9"/>
    <p:sldId id="29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C"/>
    <a:srgbClr val="3D6AA1"/>
    <a:srgbClr val="00409E"/>
    <a:srgbClr val="0042A2"/>
    <a:srgbClr val="00317A"/>
    <a:srgbClr val="1D4575"/>
    <a:srgbClr val="2962A7"/>
    <a:srgbClr val="31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076" autoAdjust="0"/>
  </p:normalViewPr>
  <p:slideViewPr>
    <p:cSldViewPr>
      <p:cViewPr varScale="1">
        <p:scale>
          <a:sx n="116" d="100"/>
          <a:sy n="116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произошедших аварий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52256"/>
        <c:axId val="128569784"/>
      </c:barChart>
      <c:catAx>
        <c:axId val="1273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8569784"/>
        <c:crosses val="autoZero"/>
        <c:auto val="1"/>
        <c:lblAlgn val="ctr"/>
        <c:lblOffset val="100"/>
        <c:noMultiLvlLbl val="0"/>
      </c:catAx>
      <c:valAx>
        <c:axId val="128569784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73522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217183196984256"/>
          <c:y val="5.59614606796381E-2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570343194190543E-2"/>
                  <c:y val="-8.2760236522771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96353190456464E-2"/>
                  <c:y val="-7.7106294833359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86485773507315"/>
                      <c:h val="0.116328932395414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0391496"/>
        <c:axId val="90542504"/>
        <c:axId val="0"/>
      </c:bar3DChart>
      <c:catAx>
        <c:axId val="13039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0542504"/>
        <c:crosses val="autoZero"/>
        <c:auto val="1"/>
        <c:lblAlgn val="ctr"/>
        <c:lblOffset val="100"/>
        <c:noMultiLvlLbl val="0"/>
      </c:catAx>
      <c:valAx>
        <c:axId val="905425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0391496"/>
        <c:crosses val="autoZero"/>
        <c:crossBetween val="between"/>
        <c:majorUnit val="100"/>
        <c:minorUnit val="5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768180333256957"/>
          <c:y val="0.14434430811985738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789166220497903E-2"/>
                  <c:y val="-7.68680450683053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82153028226268E-2"/>
                  <c:y val="-8.25958165936192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</c:v>
                </c:pt>
                <c:pt idx="1">
                  <c:v>164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0547600"/>
        <c:axId val="90548776"/>
        <c:axId val="0"/>
      </c:bar3DChart>
      <c:catAx>
        <c:axId val="905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0548776"/>
        <c:crosses val="autoZero"/>
        <c:auto val="1"/>
        <c:lblAlgn val="ctr"/>
        <c:lblOffset val="100"/>
        <c:noMultiLvlLbl val="0"/>
      </c:catAx>
      <c:valAx>
        <c:axId val="90548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90547600"/>
        <c:crosses val="autoZero"/>
        <c:crossBetween val="between"/>
        <c:majorUnit val="200"/>
        <c:minorUnit val="5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1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7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204864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2400" b="1" dirty="0" smtClean="0"/>
              <a:t>Основные </a:t>
            </a:r>
            <a:r>
              <a:rPr lang="ru-RU" sz="2400" b="1" dirty="0"/>
              <a:t>показатели надзорной деятельности по итогам </a:t>
            </a:r>
            <a:r>
              <a:rPr lang="ru-RU" sz="2400" b="1" dirty="0" smtClean="0"/>
              <a:t>202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года </a:t>
            </a:r>
            <a:r>
              <a:rPr lang="ru-RU" sz="2400" b="1" dirty="0" smtClean="0"/>
              <a:t>и </a:t>
            </a:r>
            <a:r>
              <a:rPr lang="ru-RU" sz="2400" b="1" dirty="0"/>
              <a:t>анализ аварийности на </a:t>
            </a:r>
            <a:r>
              <a:rPr lang="ru-RU" sz="2400" b="1" dirty="0" smtClean="0"/>
              <a:t>опасных производственных объектах </a:t>
            </a:r>
            <a:r>
              <a:rPr lang="ru-RU" sz="2400" b="1" dirty="0"/>
              <a:t>на которых используется оборудование, работающее под давлением более 0,07 МПа или при температуре нагрева воды более 115°С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9942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Москва, </a:t>
            </a:r>
          </a:p>
          <a:p>
            <a:pPr algn="ctr" eaLnBrk="0" hangingPunct="0">
              <a:defRPr/>
            </a:pPr>
            <a:r>
              <a:rPr kumimoji="1"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марта202</a:t>
            </a:r>
            <a:r>
              <a:rPr kumimoji="1"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года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04800" y="458112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556792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kumimoji="1" lang="ru-RU" sz="2100" b="1" dirty="0" smtClean="0">
              <a:ln w="1905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100" b="1" dirty="0">
                <a:ln w="1905"/>
                <a:cs typeface="Calibri" pitchFamily="34" charset="0"/>
              </a:rPr>
              <a:t>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 Статистические данные</a:t>
            </a:r>
          </a:p>
          <a:p>
            <a:pPr algn="ctr">
              <a:defRPr/>
            </a:pPr>
            <a:r>
              <a:rPr kumimoji="1" lang="ru-RU" sz="2100" b="1" dirty="0" smtClean="0">
                <a:ln w="1905"/>
                <a:cs typeface="Calibri" pitchFamily="34" charset="0"/>
              </a:rPr>
              <a:t>Объекты, на </a:t>
            </a:r>
            <a:r>
              <a:rPr kumimoji="1" lang="ru-RU" sz="2100" b="1" dirty="0">
                <a:ln w="1905"/>
                <a:cs typeface="Calibri" pitchFamily="34" charset="0"/>
              </a:rPr>
              <a:t>которых используется оборудование, работающее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под </a:t>
            </a:r>
            <a:r>
              <a:rPr kumimoji="1" lang="ru-RU" sz="2100" b="1" dirty="0">
                <a:ln w="1905"/>
                <a:cs typeface="Calibri" pitchFamily="34" charset="0"/>
              </a:rPr>
              <a:t>давлением более 0,07 МПа или при температуре нагрева воды более 115°С</a:t>
            </a:r>
          </a:p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endParaRPr lang="ru-RU" sz="2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18742" y="2757873"/>
            <a:ext cx="76497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766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Поднадзорных ОПО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1585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из них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1107</a:t>
            </a:r>
            <a:endParaRPr lang="ru-RU" b="1" dirty="0" smtClean="0">
              <a:solidFill>
                <a:srgbClr val="FF99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468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5752309"/>
              </p:ext>
            </p:extLst>
          </p:nvPr>
        </p:nvGraphicFramePr>
        <p:xfrm>
          <a:off x="2637766" y="4440128"/>
          <a:ext cx="4585570" cy="212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07504" y="1628800"/>
            <a:ext cx="8758366" cy="14254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Разрушение технического устройства (участок тепловой сети)          ДМУП «ЭКПО» по адресу: Московская область, г. Дзержинский, ул. 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Томилинская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в районе д. 14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99" y="2708920"/>
            <a:ext cx="2783229" cy="3387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03" y="4797152"/>
            <a:ext cx="3065285" cy="12961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7" y="2708920"/>
            <a:ext cx="2634917" cy="33843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99204" y="2603377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Последствия аварии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пострадало 4 человека, в зону ограничения теплоснабжения попало 32 жилых дома с общей численностью населения 8542 человек.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9204" y="3539830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 тепловой сети с утонением толщины основного металла трубопровода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критической величины с последующим разрывом.</a:t>
            </a:r>
          </a:p>
        </p:txBody>
      </p:sp>
    </p:spTree>
    <p:extLst>
      <p:ext uri="{BB962C8B-B14F-4D97-AF65-F5344CB8AC3E}">
        <p14:creationId xmlns:p14="http://schemas.microsoft.com/office/powerpoint/2010/main" val="400171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104848" y="1641467"/>
            <a:ext cx="9003656" cy="9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Разрушение технического устройства на ОПО («участок трубопровода тепловой сети Фрунзенского района г. Владимира» III класса опасности)               АО «ВКС» по адресу: г. Владимир, ул. Б. Нижегородская, ул. </a:t>
            </a:r>
            <a:r>
              <a:rPr lang="ru-RU" sz="18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Усти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-на-Лабе.</a:t>
            </a:r>
            <a:endParaRPr lang="ru-RU" sz="18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82955" y="2566065"/>
            <a:ext cx="3009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1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82955" y="2990562"/>
            <a:ext cx="3009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Организационные причины</a:t>
            </a:r>
            <a:r>
              <a:rPr lang="en-US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достаточный контроль со стороны АО «ВКС».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качественное выполнение работ по экспертизе промышленной безопасности, в результате чего не верно проведена </a:t>
            </a:r>
            <a:r>
              <a:rPr lang="ru-RU" sz="1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технического состояния и остаточного ресурса трубопровода.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89" y="2636912"/>
            <a:ext cx="2328043" cy="34563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55" y="4418500"/>
            <a:ext cx="3009213" cy="16532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2636912"/>
            <a:ext cx="3179922" cy="1686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4418500"/>
            <a:ext cx="3179922" cy="16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4134"/>
              </p:ext>
            </p:extLst>
          </p:nvPr>
        </p:nvGraphicFramePr>
        <p:xfrm>
          <a:off x="1829991" y="2777460"/>
          <a:ext cx="6027241" cy="40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70507" y="1577132"/>
            <a:ext cx="9174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None/>
            </a:pPr>
            <a:r>
              <a:rPr lang="ru-RU" altLang="ru-RU" sz="2400" b="1" dirty="0" smtClean="0">
                <a:latin typeface="+mj-lt"/>
              </a:rPr>
              <a:t>Сравнительные </a:t>
            </a:r>
            <a:r>
              <a:rPr lang="ru-RU" altLang="ru-RU" sz="2400" b="1" dirty="0">
                <a:latin typeface="+mj-lt"/>
              </a:rPr>
              <a:t>показатели </a:t>
            </a:r>
            <a:r>
              <a:rPr lang="ru-RU" altLang="ru-RU" sz="2400" b="1" dirty="0" smtClean="0">
                <a:latin typeface="+mj-lt"/>
              </a:rPr>
              <a:t>количества</a:t>
            </a:r>
            <a:br>
              <a:rPr lang="ru-RU" altLang="ru-RU" sz="2400" b="1" dirty="0" smtClean="0">
                <a:latin typeface="+mj-lt"/>
              </a:rPr>
            </a:br>
            <a:r>
              <a:rPr lang="ru-RU" altLang="ru-RU" sz="2400" b="1" dirty="0" smtClean="0">
                <a:latin typeface="+mj-lt"/>
              </a:rPr>
              <a:t>проведенных </a:t>
            </a:r>
            <a:r>
              <a:rPr lang="ru-RU" sz="2400" b="1" dirty="0" smtClean="0">
                <a:latin typeface="+mj-lt"/>
              </a:rPr>
              <a:t>проверок </a:t>
            </a:r>
            <a:r>
              <a:rPr lang="ru-RU" sz="2400" b="1" dirty="0">
                <a:latin typeface="+mj-lt"/>
              </a:rPr>
              <a:t>подконтрольных предприятий и организаций</a:t>
            </a:r>
            <a:endParaRPr lang="ru-RU" altLang="ru-RU" sz="2400" b="1" dirty="0"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 bwMode="auto">
          <a:xfrm>
            <a:off x="225200" y="1533228"/>
            <a:ext cx="8910637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400" b="1" dirty="0" smtClean="0">
                <a:effectLst/>
                <a:latin typeface="+mj-lt"/>
              </a:rPr>
              <a:t>Комиссии </a:t>
            </a:r>
            <a:r>
              <a:rPr lang="ru-RU" sz="2400" b="1" dirty="0">
                <a:effectLst/>
                <a:latin typeface="+mj-lt"/>
              </a:rPr>
              <a:t>по приемке в эксплуатацию </a:t>
            </a:r>
            <a:r>
              <a:rPr lang="ru-RU" sz="2400" b="1" dirty="0" smtClean="0">
                <a:effectLst/>
                <a:latin typeface="+mj-lt"/>
              </a:rPr>
              <a:t>оборудования, </a:t>
            </a:r>
            <a:r>
              <a:rPr lang="ru-RU" sz="2400" b="1" dirty="0" smtClean="0">
                <a:effectLst/>
              </a:rPr>
              <a:t>работающего </a:t>
            </a:r>
            <a:r>
              <a:rPr lang="ru-RU" sz="2400" b="1" dirty="0">
                <a:effectLst/>
              </a:rPr>
              <a:t>под давлением более 0,07 МПа или при температуре нагрева воды более 115°С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400" b="1" dirty="0">
              <a:effectLst/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989338"/>
              </p:ext>
            </p:extLst>
          </p:nvPr>
        </p:nvGraphicFramePr>
        <p:xfrm>
          <a:off x="1835696" y="2708920"/>
          <a:ext cx="6027241" cy="33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64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70290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/>
                <a:gridCol w="116582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</a:t>
                      </a:r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60654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/>
                <a:gridCol w="128473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</a:t>
                      </a:r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1490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1094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45519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/>
                <a:gridCol w="1260203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</a:t>
                      </a:r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Основные показатели контрольно-надзорной  деятельности                                     </a:t>
            </a:r>
            <a:r>
              <a:rPr lang="ru-RU" sz="2400" b="1" dirty="0" smtClean="0">
                <a:latin typeface="+mj-lt"/>
              </a:rPr>
              <a:t>за 2023 год в сравнении с 2022 годом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56792"/>
            <a:ext cx="8910638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Основные задачи на </a:t>
            </a: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год</a:t>
            </a:r>
            <a:endParaRPr lang="ru-RU" altLang="ru-RU" sz="2400" b="1" dirty="0"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9875" y="2004679"/>
            <a:ext cx="88741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В связи с продолжающимся мораторием на проведение проверок в отношении объектов III класса опасности с 10 марта 2022, основной задачей  остается </a:t>
            </a:r>
            <a:r>
              <a:rPr lang="ru-RU" dirty="0" smtClean="0"/>
              <a:t>профилактика </a:t>
            </a:r>
            <a:r>
              <a:rPr lang="ru-RU" dirty="0"/>
              <a:t>аварийности и </a:t>
            </a:r>
            <a:r>
              <a:rPr lang="ru-RU" dirty="0" smtClean="0"/>
              <a:t>травматизма на </a:t>
            </a:r>
            <a:r>
              <a:rPr lang="ru-RU" dirty="0"/>
              <a:t>поднадзорных объектах, в том </a:t>
            </a:r>
            <a:r>
              <a:rPr lang="ru-RU" dirty="0" smtClean="0"/>
              <a:t>числе:</a:t>
            </a:r>
            <a:endParaRPr lang="ru-RU" dirty="0"/>
          </a:p>
          <a:p>
            <a:pPr algn="just"/>
            <a:r>
              <a:rPr lang="ru-RU" dirty="0"/>
              <a:t>- проведение ежеквартальных совещаний с поднадзорными организациями;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направление </a:t>
            </a:r>
            <a:r>
              <a:rPr lang="ru-RU" dirty="0"/>
              <a:t>информационных писем;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выдача </a:t>
            </a:r>
            <a:r>
              <a:rPr lang="ru-RU" dirty="0"/>
              <a:t>предостережений;</a:t>
            </a:r>
          </a:p>
          <a:p>
            <a:pPr algn="just"/>
            <a:r>
              <a:rPr lang="ru-RU" dirty="0" smtClean="0"/>
              <a:t>-  консультирование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принятие иных </a:t>
            </a:r>
            <a:r>
              <a:rPr lang="ru-RU" dirty="0"/>
              <a:t>мер направленных на недопущение нарушений требований промышленной </a:t>
            </a:r>
            <a:r>
              <a:rPr lang="ru-RU" dirty="0" smtClean="0"/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Проведение профилактических визитов;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риск-ориентированного подхода при осуществлении                             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контрольно-надзорных полномочий,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 также продолжение активного взаимодействия по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вопросам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соблюдения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требований промышленной 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администраций муниципальных образований, субъектов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Федерации, правоохранительных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органов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органов прокуратуры.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638673"/>
            <a:ext cx="87487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929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563</Words>
  <Application>Microsoft Office PowerPoint</Application>
  <PresentationFormat>Экран (4:3)</PresentationFormat>
  <Paragraphs>101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Мансуров Сергей Александрович</cp:lastModifiedBy>
  <cp:revision>262</cp:revision>
  <cp:lastPrinted>2017-10-25T08:43:20Z</cp:lastPrinted>
  <dcterms:created xsi:type="dcterms:W3CDTF">2017-03-17T18:41:59Z</dcterms:created>
  <dcterms:modified xsi:type="dcterms:W3CDTF">2024-03-11T05:59:43Z</dcterms:modified>
</cp:coreProperties>
</file>